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2" d="100"/>
          <a:sy n="122" d="100"/>
        </p:scale>
        <p:origin x="-15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history/ww2peopleswar/stories/10/a4163410.shtml"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blog.britishnewspaperarchive.co.uk/2015/05/08/how-britain-celebrated-ve-day/?ds_kid=39700028816062165&amp;gclid=Cj0KCQjwy6T1BRDXARIsAIqCTXoCkB9jCcFlemAApAfZ-ovjXmRVzeoyFj5Snfoghsx8OmEmlzioQ3saAlVfEALw_wcB&amp;gclsrc=aw.ds" TargetMode="External"/><Relationship Id="rId3" Type="http://schemas.openxmlformats.org/officeDocument/2006/relationships/image" Target="../media/image14.png"/><Relationship Id="rId7" Type="http://schemas.openxmlformats.org/officeDocument/2006/relationships/hyperlink" Target="https://www.bbc.co.uk/newsround/48201749"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historyforkids.net/ve-and-vj-days.html" TargetMode="External"/><Relationship Id="rId5" Type="http://schemas.openxmlformats.org/officeDocument/2006/relationships/hyperlink" Target="https://www.britishlegion.org.uk/get-involved/remembrance/what-were-remembering-this-year?seg=WPDW3B&amp;gclid=Cj0KCQjwy6T1BRDXARIsAIqCTXqxZxXzOgn4NtDVZLR6z4fH0nLjBCaFiVmUd-NK-U_c6zsT9qE4wikaAv5wEALw_wcB&amp;gclsrc=aw.ds" TargetMode="External"/><Relationship Id="rId4" Type="http://schemas.openxmlformats.org/officeDocument/2006/relationships/image" Target="../media/image1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Mrs Wraith’s weekly writing challenges </a:t>
            </a:r>
            <a:endParaRPr lang="en-GB" dirty="0"/>
          </a:p>
        </p:txBody>
      </p:sp>
      <p:pic>
        <p:nvPicPr>
          <p:cNvPr id="4" name="Picture 3"/>
          <p:cNvPicPr>
            <a:picLocks noChangeAspect="1"/>
          </p:cNvPicPr>
          <p:nvPr/>
        </p:nvPicPr>
        <p:blipFill>
          <a:blip r:embed="rId2"/>
          <a:stretch>
            <a:fillRect/>
          </a:stretch>
        </p:blipFill>
        <p:spPr>
          <a:xfrm>
            <a:off x="3022704" y="4546068"/>
            <a:ext cx="1999661" cy="2493480"/>
          </a:xfrm>
          <a:prstGeom prst="rect">
            <a:avLst/>
          </a:prstGeom>
        </p:spPr>
      </p:pic>
      <p:sp>
        <p:nvSpPr>
          <p:cNvPr id="6" name="Oval Callout 5"/>
          <p:cNvSpPr/>
          <p:nvPr/>
        </p:nvSpPr>
        <p:spPr>
          <a:xfrm>
            <a:off x="5169626" y="3338452"/>
            <a:ext cx="5395211" cy="2415233"/>
          </a:xfrm>
          <a:prstGeom prst="wedgeEllipseCallout">
            <a:avLst>
              <a:gd name="adj1" fmla="val -57832"/>
              <a:gd name="adj2" fmla="val 4450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00467" y="3514151"/>
            <a:ext cx="4529797" cy="1938992"/>
          </a:xfrm>
          <a:prstGeom prst="rect">
            <a:avLst/>
          </a:prstGeom>
          <a:noFill/>
        </p:spPr>
        <p:txBody>
          <a:bodyPr wrap="square" rtlCol="0">
            <a:spAutoFit/>
          </a:bodyPr>
          <a:lstStyle/>
          <a:p>
            <a:pPr algn="ctr"/>
            <a:r>
              <a:rPr lang="en-GB" sz="2400" dirty="0" smtClean="0">
                <a:latin typeface="+mj-lt"/>
              </a:rPr>
              <a:t>Hello Banks Lane! </a:t>
            </a:r>
          </a:p>
          <a:p>
            <a:pPr algn="ctr"/>
            <a:r>
              <a:rPr lang="en-GB" sz="2400" dirty="0" smtClean="0">
                <a:latin typeface="+mj-lt"/>
              </a:rPr>
              <a:t>Each week I will set 3 new writing challenges for you to have a go at in your learning logs. Have fun and send us your amazing ideas.  </a:t>
            </a:r>
            <a:endParaRPr lang="en-GB" sz="2400" dirty="0">
              <a:latin typeface="+mj-lt"/>
            </a:endParaRPr>
          </a:p>
        </p:txBody>
      </p:sp>
    </p:spTree>
    <p:extLst>
      <p:ext uri="{BB962C8B-B14F-4D97-AF65-F5344CB8AC3E}">
        <p14:creationId xmlns:p14="http://schemas.microsoft.com/office/powerpoint/2010/main" val="401656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29" y="0"/>
            <a:ext cx="5630593" cy="1151965"/>
          </a:xfrm>
        </p:spPr>
        <p:txBody>
          <a:bodyPr/>
          <a:lstStyle/>
          <a:p>
            <a:pPr algn="ctr"/>
            <a:r>
              <a:rPr lang="en-GB" u="sng" dirty="0" smtClean="0"/>
              <a:t>1. VE DAY party</a:t>
            </a:r>
            <a:endParaRPr lang="en-GB" u="sng" dirty="0"/>
          </a:p>
        </p:txBody>
      </p:sp>
      <p:pic>
        <p:nvPicPr>
          <p:cNvPr id="5" name="Picture 4"/>
          <p:cNvPicPr>
            <a:picLocks noChangeAspect="1"/>
          </p:cNvPicPr>
          <p:nvPr/>
        </p:nvPicPr>
        <p:blipFill>
          <a:blip r:embed="rId2"/>
          <a:stretch>
            <a:fillRect/>
          </a:stretch>
        </p:blipFill>
        <p:spPr>
          <a:xfrm>
            <a:off x="5243962" y="4958054"/>
            <a:ext cx="1999661" cy="2493480"/>
          </a:xfrm>
          <a:prstGeom prst="rect">
            <a:avLst/>
          </a:prstGeom>
        </p:spPr>
      </p:pic>
      <p:sp>
        <p:nvSpPr>
          <p:cNvPr id="6" name="Oval Callout 5"/>
          <p:cNvSpPr/>
          <p:nvPr/>
        </p:nvSpPr>
        <p:spPr>
          <a:xfrm>
            <a:off x="244090" y="945896"/>
            <a:ext cx="6716591" cy="4505327"/>
          </a:xfrm>
          <a:prstGeom prst="wedgeEllipseCallout">
            <a:avLst>
              <a:gd name="adj1" fmla="val 31206"/>
              <a:gd name="adj2" fmla="val 498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33312" y="1470992"/>
            <a:ext cx="5488178" cy="3816429"/>
          </a:xfrm>
          <a:prstGeom prst="rect">
            <a:avLst/>
          </a:prstGeom>
          <a:noFill/>
        </p:spPr>
        <p:txBody>
          <a:bodyPr wrap="square" rtlCol="0">
            <a:spAutoFit/>
          </a:bodyPr>
          <a:lstStyle/>
          <a:p>
            <a:pPr algn="ctr"/>
            <a:r>
              <a:rPr lang="en-GB" sz="2200" b="1" dirty="0" smtClean="0">
                <a:latin typeface="Comic Sans MS" panose="030F0702030302020204" pitchFamily="66" charset="0"/>
              </a:rPr>
              <a:t>This week we celebrate the 75</a:t>
            </a:r>
            <a:r>
              <a:rPr lang="en-GB" sz="2200" b="1" baseline="30000" dirty="0" smtClean="0">
                <a:latin typeface="Comic Sans MS" panose="030F0702030302020204" pitchFamily="66" charset="0"/>
              </a:rPr>
              <a:t>th</a:t>
            </a:r>
            <a:r>
              <a:rPr lang="en-GB" sz="2200" b="1" dirty="0" smtClean="0">
                <a:latin typeface="Comic Sans MS" panose="030F0702030302020204" pitchFamily="66" charset="0"/>
              </a:rPr>
              <a:t> anniversary of VE Day (Victory in Europe Day) which marks the end of World War Two. On 8</a:t>
            </a:r>
            <a:r>
              <a:rPr lang="en-GB" sz="2200" b="1" baseline="30000" dirty="0" smtClean="0">
                <a:latin typeface="Comic Sans MS" panose="030F0702030302020204" pitchFamily="66" charset="0"/>
              </a:rPr>
              <a:t>th</a:t>
            </a:r>
            <a:r>
              <a:rPr lang="en-GB" sz="2200" b="1" dirty="0" smtClean="0">
                <a:latin typeface="Comic Sans MS" panose="030F0702030302020204" pitchFamily="66" charset="0"/>
              </a:rPr>
              <a:t> May 1945, Winston Churchill made an announcement on the radio that war in Europe had ended after Germany had surrendered. On this day we remember the WW2 generation and all those who have fought for our country.</a:t>
            </a:r>
            <a:endParaRPr lang="en-GB" sz="22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203299" y="5379518"/>
            <a:ext cx="1621805" cy="912265"/>
          </a:xfrm>
          <a:prstGeom prst="rect">
            <a:avLst/>
          </a:prstGeom>
        </p:spPr>
      </p:pic>
      <p:pic>
        <p:nvPicPr>
          <p:cNvPr id="8" name="Picture 7"/>
          <p:cNvPicPr>
            <a:picLocks noChangeAspect="1"/>
          </p:cNvPicPr>
          <p:nvPr/>
        </p:nvPicPr>
        <p:blipFill>
          <a:blip r:embed="rId4"/>
          <a:stretch>
            <a:fillRect/>
          </a:stretch>
        </p:blipFill>
        <p:spPr>
          <a:xfrm>
            <a:off x="141409" y="171073"/>
            <a:ext cx="1488024" cy="1115257"/>
          </a:xfrm>
          <a:prstGeom prst="rect">
            <a:avLst/>
          </a:prstGeom>
        </p:spPr>
      </p:pic>
      <p:pic>
        <p:nvPicPr>
          <p:cNvPr id="9" name="Picture 8"/>
          <p:cNvPicPr>
            <a:picLocks noChangeAspect="1"/>
          </p:cNvPicPr>
          <p:nvPr/>
        </p:nvPicPr>
        <p:blipFill>
          <a:blip r:embed="rId5"/>
          <a:stretch>
            <a:fillRect/>
          </a:stretch>
        </p:blipFill>
        <p:spPr>
          <a:xfrm>
            <a:off x="10150699" y="124152"/>
            <a:ext cx="1487553" cy="1115665"/>
          </a:xfrm>
          <a:prstGeom prst="rect">
            <a:avLst/>
          </a:prstGeom>
        </p:spPr>
      </p:pic>
      <p:sp>
        <p:nvSpPr>
          <p:cNvPr id="10" name="TextBox 9"/>
          <p:cNvSpPr txBox="1"/>
          <p:nvPr/>
        </p:nvSpPr>
        <p:spPr>
          <a:xfrm>
            <a:off x="6499818" y="1069627"/>
            <a:ext cx="3383280" cy="707886"/>
          </a:xfrm>
          <a:prstGeom prst="rect">
            <a:avLst/>
          </a:prstGeom>
          <a:solidFill>
            <a:schemeClr val="bg1"/>
          </a:solidFill>
          <a:ln w="25400">
            <a:solidFill>
              <a:srgbClr val="C00000"/>
            </a:solidFill>
          </a:ln>
        </p:spPr>
        <p:txBody>
          <a:bodyPr wrap="square" rtlCol="0">
            <a:spAutoFit/>
          </a:bodyPr>
          <a:lstStyle/>
          <a:p>
            <a:pPr algn="ctr"/>
            <a:r>
              <a:rPr lang="en-GB" sz="2000" dirty="0" smtClean="0"/>
              <a:t>What will you do at home to commemorate VE Day?  </a:t>
            </a:r>
            <a:endParaRPr lang="en-GB" sz="2000" dirty="0"/>
          </a:p>
        </p:txBody>
      </p:sp>
      <p:sp>
        <p:nvSpPr>
          <p:cNvPr id="11" name="TextBox 10"/>
          <p:cNvSpPr txBox="1"/>
          <p:nvPr/>
        </p:nvSpPr>
        <p:spPr>
          <a:xfrm>
            <a:off x="6996186" y="1993388"/>
            <a:ext cx="4642066" cy="3908762"/>
          </a:xfrm>
          <a:prstGeom prst="rect">
            <a:avLst/>
          </a:prstGeom>
          <a:solidFill>
            <a:schemeClr val="bg1"/>
          </a:solidFill>
          <a:ln w="25400">
            <a:solidFill>
              <a:srgbClr val="C00000"/>
            </a:solidFill>
          </a:ln>
        </p:spPr>
        <p:txBody>
          <a:bodyPr wrap="square" rtlCol="0">
            <a:spAutoFit/>
          </a:bodyPr>
          <a:lstStyle/>
          <a:p>
            <a:pPr algn="ctr"/>
            <a:r>
              <a:rPr lang="en-GB" sz="2800" b="1" dirty="0" smtClean="0">
                <a:latin typeface="Curlz MT" panose="04040404050702020202" pitchFamily="82" charset="0"/>
              </a:rPr>
              <a:t>Plan a Party!</a:t>
            </a:r>
          </a:p>
          <a:p>
            <a:pPr algn="ctr"/>
            <a:r>
              <a:rPr lang="en-GB" sz="2000" dirty="0" smtClean="0">
                <a:latin typeface="Comic Sans MS" panose="030F0702030302020204" pitchFamily="66" charset="0"/>
              </a:rPr>
              <a:t>Imagine you are planning a VE Day party – what do you need to do?</a:t>
            </a:r>
          </a:p>
          <a:p>
            <a:pPr marL="342900" indent="-342900" algn="ctr">
              <a:buFont typeface="Arial" panose="020B0604020202020204" pitchFamily="34" charset="0"/>
              <a:buChar char="•"/>
            </a:pPr>
            <a:r>
              <a:rPr lang="en-GB" sz="2000" dirty="0" smtClean="0">
                <a:latin typeface="Comic Sans MS" panose="030F0702030302020204" pitchFamily="66" charset="0"/>
              </a:rPr>
              <a:t>Guest list</a:t>
            </a:r>
          </a:p>
          <a:p>
            <a:pPr marL="342900" indent="-342900" algn="ctr">
              <a:buFont typeface="Arial" panose="020B0604020202020204" pitchFamily="34" charset="0"/>
              <a:buChar char="•"/>
            </a:pPr>
            <a:r>
              <a:rPr lang="en-GB" sz="2000" dirty="0" smtClean="0">
                <a:latin typeface="Comic Sans MS" panose="030F0702030302020204" pitchFamily="66" charset="0"/>
              </a:rPr>
              <a:t>Food and drink list</a:t>
            </a:r>
          </a:p>
          <a:p>
            <a:pPr marL="342900" indent="-342900" algn="ctr">
              <a:buFont typeface="Arial" panose="020B0604020202020204" pitchFamily="34" charset="0"/>
              <a:buChar char="•"/>
            </a:pPr>
            <a:r>
              <a:rPr lang="en-GB" sz="2000" dirty="0" smtClean="0">
                <a:latin typeface="Comic Sans MS" panose="030F0702030302020204" pitchFamily="66" charset="0"/>
              </a:rPr>
              <a:t>Decorations</a:t>
            </a:r>
          </a:p>
          <a:p>
            <a:pPr marL="342900" indent="-342900" algn="ctr">
              <a:buFont typeface="Arial" panose="020B0604020202020204" pitchFamily="34" charset="0"/>
              <a:buChar char="•"/>
            </a:pPr>
            <a:r>
              <a:rPr lang="en-GB" sz="2000" dirty="0" smtClean="0">
                <a:latin typeface="Comic Sans MS" panose="030F0702030302020204" pitchFamily="66" charset="0"/>
              </a:rPr>
              <a:t>Music</a:t>
            </a:r>
          </a:p>
          <a:p>
            <a:pPr marL="342900" indent="-342900" algn="ctr">
              <a:buFont typeface="Arial" panose="020B0604020202020204" pitchFamily="34" charset="0"/>
              <a:buChar char="•"/>
            </a:pPr>
            <a:r>
              <a:rPr lang="en-GB" sz="2000" dirty="0" smtClean="0">
                <a:latin typeface="Comic Sans MS" panose="030F0702030302020204" pitchFamily="66" charset="0"/>
              </a:rPr>
              <a:t>Games</a:t>
            </a:r>
          </a:p>
          <a:p>
            <a:pPr marL="342900" indent="-342900" algn="ctr">
              <a:buFont typeface="Arial" panose="020B0604020202020204" pitchFamily="34" charset="0"/>
              <a:buChar char="•"/>
            </a:pPr>
            <a:r>
              <a:rPr lang="en-GB" sz="2000" dirty="0" smtClean="0">
                <a:latin typeface="Comic Sans MS" panose="030F0702030302020204" pitchFamily="66" charset="0"/>
              </a:rPr>
              <a:t>Speeches </a:t>
            </a:r>
          </a:p>
          <a:p>
            <a:pPr algn="ctr"/>
            <a:r>
              <a:rPr lang="en-GB" sz="2000" dirty="0" smtClean="0">
                <a:latin typeface="Comic Sans MS" panose="030F0702030302020204" pitchFamily="66" charset="0"/>
              </a:rPr>
              <a:t>In your learning log plan your party using lots of lists (Y6 don’t forget those bullet point rules!      )  </a:t>
            </a:r>
            <a:endParaRPr lang="en-GB" sz="2000" dirty="0">
              <a:latin typeface="Comic Sans MS" panose="030F0702030302020204" pitchFamily="66" charset="0"/>
            </a:endParaRPr>
          </a:p>
        </p:txBody>
      </p:sp>
      <p:pic>
        <p:nvPicPr>
          <p:cNvPr id="12" name="Picture 11"/>
          <p:cNvPicPr>
            <a:picLocks noChangeAspect="1"/>
          </p:cNvPicPr>
          <p:nvPr/>
        </p:nvPicPr>
        <p:blipFill>
          <a:blip r:embed="rId6"/>
          <a:stretch>
            <a:fillRect/>
          </a:stretch>
        </p:blipFill>
        <p:spPr>
          <a:xfrm>
            <a:off x="10546510" y="5572390"/>
            <a:ext cx="231942" cy="231942"/>
          </a:xfrm>
          <a:prstGeom prst="rect">
            <a:avLst/>
          </a:prstGeom>
        </p:spPr>
      </p:pic>
    </p:spTree>
    <p:extLst>
      <p:ext uri="{BB962C8B-B14F-4D97-AF65-F5344CB8AC3E}">
        <p14:creationId xmlns:p14="http://schemas.microsoft.com/office/powerpoint/2010/main" val="327285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76" y="-62828"/>
            <a:ext cx="10396882" cy="1410287"/>
          </a:xfrm>
        </p:spPr>
        <p:txBody>
          <a:bodyPr>
            <a:normAutofit/>
          </a:bodyPr>
          <a:lstStyle/>
          <a:p>
            <a:pPr algn="ctr"/>
            <a:r>
              <a:rPr lang="en-GB" u="sng" dirty="0"/>
              <a:t>2</a:t>
            </a:r>
            <a:r>
              <a:rPr lang="en-GB" u="sng" dirty="0" smtClean="0"/>
              <a:t>. </a:t>
            </a:r>
            <a:r>
              <a:rPr lang="en-GB" u="sng" dirty="0" err="1" smtClean="0"/>
              <a:t>Ve</a:t>
            </a:r>
            <a:r>
              <a:rPr lang="en-GB" u="sng" dirty="0" smtClean="0"/>
              <a:t> day poetry </a:t>
            </a:r>
            <a:endParaRPr lang="en-GB" sz="4900" dirty="0"/>
          </a:p>
        </p:txBody>
      </p:sp>
      <p:sp>
        <p:nvSpPr>
          <p:cNvPr id="5" name="Oval Callout 4"/>
          <p:cNvSpPr/>
          <p:nvPr/>
        </p:nvSpPr>
        <p:spPr>
          <a:xfrm>
            <a:off x="5739619" y="1850966"/>
            <a:ext cx="6091310" cy="4149969"/>
          </a:xfrm>
          <a:prstGeom prst="wedgeEllipseCallout">
            <a:avLst>
              <a:gd name="adj1" fmla="val -66099"/>
              <a:gd name="adj2" fmla="val 465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3309717" y="4909771"/>
            <a:ext cx="1441545" cy="144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492240" y="2340900"/>
            <a:ext cx="4459512" cy="3477875"/>
          </a:xfrm>
          <a:prstGeom prst="rect">
            <a:avLst/>
          </a:prstGeom>
          <a:noFill/>
        </p:spPr>
        <p:txBody>
          <a:bodyPr wrap="square" rtlCol="0">
            <a:spAutoFit/>
          </a:bodyPr>
          <a:lstStyle/>
          <a:p>
            <a:pPr algn="ctr"/>
            <a:r>
              <a:rPr lang="en-GB" sz="2000" dirty="0" smtClean="0">
                <a:latin typeface="Comic Sans MS" panose="030F0702030302020204" pitchFamily="66" charset="0"/>
              </a:rPr>
              <a:t>Can you write your own VE day poem? Maybe you can read it out at your party you have just planned?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Follow the link to the VE Day poem – can you write one similar? </a:t>
            </a:r>
          </a:p>
          <a:p>
            <a:pPr algn="ctr"/>
            <a:r>
              <a:rPr lang="en-GB" sz="2000" dirty="0" smtClean="0">
                <a:latin typeface="Comic Sans MS" panose="030F0702030302020204" pitchFamily="66" charset="0"/>
              </a:rPr>
              <a:t>It doesn’t have to be the memories of an evacuee – you can write as a soldier in the war or a wife waiting for the return of her husband</a:t>
            </a:r>
            <a:r>
              <a:rPr lang="en-GB" sz="2000" dirty="0">
                <a:latin typeface="Comic Sans MS" panose="030F0702030302020204" pitchFamily="66" charset="0"/>
              </a:rPr>
              <a:t> </a:t>
            </a:r>
            <a:r>
              <a:rPr lang="en-GB" sz="2000" dirty="0" smtClean="0">
                <a:latin typeface="Comic Sans MS" panose="030F0702030302020204" pitchFamily="66" charset="0"/>
              </a:rPr>
              <a:t>– you choose! </a:t>
            </a:r>
            <a:endParaRPr lang="en-GB" sz="2000" dirty="0">
              <a:latin typeface="Comic Sans MS" panose="030F0702030302020204" pitchFamily="66" charset="0"/>
            </a:endParaRPr>
          </a:p>
        </p:txBody>
      </p:sp>
      <p:sp>
        <p:nvSpPr>
          <p:cNvPr id="4" name="Rectangle 3">
            <a:hlinkClick r:id="rId3"/>
          </p:cNvPr>
          <p:cNvSpPr/>
          <p:nvPr/>
        </p:nvSpPr>
        <p:spPr>
          <a:xfrm>
            <a:off x="1849480" y="1316443"/>
            <a:ext cx="2307771" cy="584775"/>
          </a:xfrm>
          <a:prstGeom prst="rect">
            <a:avLst/>
          </a:prstGeom>
        </p:spPr>
        <p:txBody>
          <a:bodyPr wrap="square">
            <a:spAutoFit/>
          </a:bodyPr>
          <a:lstStyle/>
          <a:p>
            <a:r>
              <a:rPr lang="en-GB" sz="3200" dirty="0" smtClean="0">
                <a:solidFill>
                  <a:srgbClr val="0070C0"/>
                </a:solidFill>
                <a:hlinkClick r:id="rId3"/>
              </a:rPr>
              <a:t>VE DAY POEM</a:t>
            </a:r>
            <a:endParaRPr lang="en-GB" sz="3200" dirty="0">
              <a:solidFill>
                <a:srgbClr val="0070C0"/>
              </a:solidFill>
            </a:endParaRPr>
          </a:p>
        </p:txBody>
      </p:sp>
      <p:pic>
        <p:nvPicPr>
          <p:cNvPr id="7" name="Picture 6"/>
          <p:cNvPicPr>
            <a:picLocks noChangeAspect="1"/>
          </p:cNvPicPr>
          <p:nvPr/>
        </p:nvPicPr>
        <p:blipFill>
          <a:blip r:embed="rId4"/>
          <a:stretch>
            <a:fillRect/>
          </a:stretch>
        </p:blipFill>
        <p:spPr>
          <a:xfrm>
            <a:off x="222066" y="2087287"/>
            <a:ext cx="2271272" cy="1280792"/>
          </a:xfrm>
          <a:prstGeom prst="rect">
            <a:avLst/>
          </a:prstGeom>
        </p:spPr>
      </p:pic>
      <p:pic>
        <p:nvPicPr>
          <p:cNvPr id="10" name="Picture 9"/>
          <p:cNvPicPr>
            <a:picLocks noChangeAspect="1"/>
          </p:cNvPicPr>
          <p:nvPr/>
        </p:nvPicPr>
        <p:blipFill>
          <a:blip r:embed="rId5"/>
          <a:stretch>
            <a:fillRect/>
          </a:stretch>
        </p:blipFill>
        <p:spPr>
          <a:xfrm>
            <a:off x="2869648" y="2042814"/>
            <a:ext cx="2869971" cy="1476247"/>
          </a:xfrm>
          <a:prstGeom prst="rect">
            <a:avLst/>
          </a:prstGeom>
        </p:spPr>
      </p:pic>
      <p:pic>
        <p:nvPicPr>
          <p:cNvPr id="14" name="Picture 13"/>
          <p:cNvPicPr>
            <a:picLocks noChangeAspect="1"/>
          </p:cNvPicPr>
          <p:nvPr/>
        </p:nvPicPr>
        <p:blipFill>
          <a:blip r:embed="rId6"/>
          <a:stretch>
            <a:fillRect/>
          </a:stretch>
        </p:blipFill>
        <p:spPr>
          <a:xfrm>
            <a:off x="222066" y="3802062"/>
            <a:ext cx="2781300" cy="1647825"/>
          </a:xfrm>
          <a:prstGeom prst="rect">
            <a:avLst/>
          </a:prstGeom>
        </p:spPr>
      </p:pic>
      <p:pic>
        <p:nvPicPr>
          <p:cNvPr id="15" name="Picture 14"/>
          <p:cNvPicPr>
            <a:picLocks noChangeAspect="1"/>
          </p:cNvPicPr>
          <p:nvPr/>
        </p:nvPicPr>
        <p:blipFill>
          <a:blip r:embed="rId7"/>
          <a:stretch>
            <a:fillRect/>
          </a:stretch>
        </p:blipFill>
        <p:spPr>
          <a:xfrm>
            <a:off x="3324026" y="3627835"/>
            <a:ext cx="2094932" cy="1173162"/>
          </a:xfrm>
          <a:prstGeom prst="rect">
            <a:avLst/>
          </a:prstGeom>
        </p:spPr>
      </p:pic>
    </p:spTree>
    <p:extLst>
      <p:ext uri="{BB962C8B-B14F-4D97-AF65-F5344CB8AC3E}">
        <p14:creationId xmlns:p14="http://schemas.microsoft.com/office/powerpoint/2010/main" val="25301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73" y="-4295"/>
            <a:ext cx="6467622" cy="1151965"/>
          </a:xfrm>
        </p:spPr>
        <p:txBody>
          <a:bodyPr>
            <a:normAutofit/>
          </a:bodyPr>
          <a:lstStyle/>
          <a:p>
            <a:pPr algn="ctr"/>
            <a:r>
              <a:rPr lang="en-GB" u="sng" dirty="0" smtClean="0"/>
              <a:t>3. VE day Newspaper </a:t>
            </a:r>
            <a:endParaRPr lang="en-GB" u="sng" dirty="0"/>
          </a:p>
        </p:txBody>
      </p:sp>
      <p:pic>
        <p:nvPicPr>
          <p:cNvPr id="5" name="Picture 4"/>
          <p:cNvPicPr>
            <a:picLocks noChangeAspect="1"/>
          </p:cNvPicPr>
          <p:nvPr/>
        </p:nvPicPr>
        <p:blipFill>
          <a:blip r:embed="rId2"/>
          <a:stretch>
            <a:fillRect/>
          </a:stretch>
        </p:blipFill>
        <p:spPr>
          <a:xfrm>
            <a:off x="5535868" y="4878232"/>
            <a:ext cx="1999661" cy="2493480"/>
          </a:xfrm>
          <a:prstGeom prst="rect">
            <a:avLst/>
          </a:prstGeom>
        </p:spPr>
      </p:pic>
      <p:sp>
        <p:nvSpPr>
          <p:cNvPr id="6" name="Oval Callout 5"/>
          <p:cNvSpPr/>
          <p:nvPr/>
        </p:nvSpPr>
        <p:spPr>
          <a:xfrm>
            <a:off x="130347" y="979714"/>
            <a:ext cx="6179013" cy="4689566"/>
          </a:xfrm>
          <a:prstGeom prst="wedgeEllipseCallout">
            <a:avLst>
              <a:gd name="adj1" fmla="val 45813"/>
              <a:gd name="adj2" fmla="val 494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92417" y="1484412"/>
            <a:ext cx="4267935" cy="4401205"/>
          </a:xfrm>
          <a:prstGeom prst="rect">
            <a:avLst/>
          </a:prstGeom>
          <a:noFill/>
        </p:spPr>
        <p:txBody>
          <a:bodyPr wrap="square" rtlCol="0">
            <a:spAutoFit/>
          </a:bodyPr>
          <a:lstStyle/>
          <a:p>
            <a:pPr algn="ctr"/>
            <a:r>
              <a:rPr lang="en-GB" sz="2000" dirty="0" smtClean="0">
                <a:latin typeface="Comic Sans MS" panose="030F0702030302020204" pitchFamily="66" charset="0"/>
              </a:rPr>
              <a:t>Pretend you are a journalist for a local newspaper in Stockport. Can you write a short newspaper article reporting on the events of VE Day in 1945? </a:t>
            </a:r>
          </a:p>
          <a:p>
            <a:pPr algn="ctr"/>
            <a:r>
              <a:rPr lang="en-GB" sz="2000" dirty="0" smtClean="0">
                <a:latin typeface="Comic Sans MS" panose="030F0702030302020204" pitchFamily="66" charset="0"/>
              </a:rPr>
              <a:t>Date your report the day after (09/05/1945) and start with the facts in your lead paragraph – talk about Churchill's speech. </a:t>
            </a:r>
          </a:p>
          <a:p>
            <a:pPr algn="ctr"/>
            <a:r>
              <a:rPr lang="en-GB" sz="2000" dirty="0" smtClean="0">
                <a:latin typeface="Comic Sans MS" panose="030F0702030302020204" pitchFamily="66" charset="0"/>
              </a:rPr>
              <a:t>Then continue to tell your reader all about the local celebrations – don’t forget quotes from your sources! </a:t>
            </a:r>
          </a:p>
          <a:p>
            <a:pPr algn="ctr"/>
            <a:endParaRPr lang="en-GB" sz="2000" dirty="0" smtClean="0"/>
          </a:p>
        </p:txBody>
      </p:sp>
      <p:pic>
        <p:nvPicPr>
          <p:cNvPr id="3" name="Picture 2"/>
          <p:cNvPicPr>
            <a:picLocks noChangeAspect="1"/>
          </p:cNvPicPr>
          <p:nvPr/>
        </p:nvPicPr>
        <p:blipFill>
          <a:blip r:embed="rId3"/>
          <a:stretch>
            <a:fillRect/>
          </a:stretch>
        </p:blipFill>
        <p:spPr>
          <a:xfrm>
            <a:off x="9276124" y="201617"/>
            <a:ext cx="1895475" cy="2409825"/>
          </a:xfrm>
          <a:prstGeom prst="rect">
            <a:avLst/>
          </a:prstGeom>
        </p:spPr>
      </p:pic>
      <p:pic>
        <p:nvPicPr>
          <p:cNvPr id="4" name="Picture 3"/>
          <p:cNvPicPr>
            <a:picLocks noChangeAspect="1"/>
          </p:cNvPicPr>
          <p:nvPr/>
        </p:nvPicPr>
        <p:blipFill>
          <a:blip r:embed="rId4"/>
          <a:stretch>
            <a:fillRect/>
          </a:stretch>
        </p:blipFill>
        <p:spPr>
          <a:xfrm>
            <a:off x="203588" y="70797"/>
            <a:ext cx="1476384" cy="1161266"/>
          </a:xfrm>
          <a:prstGeom prst="rect">
            <a:avLst/>
          </a:prstGeom>
        </p:spPr>
      </p:pic>
      <p:sp>
        <p:nvSpPr>
          <p:cNvPr id="7" name="Rectangle 6"/>
          <p:cNvSpPr/>
          <p:nvPr/>
        </p:nvSpPr>
        <p:spPr>
          <a:xfrm>
            <a:off x="8147651" y="5204626"/>
            <a:ext cx="3023948" cy="461665"/>
          </a:xfrm>
          <a:prstGeom prst="rect">
            <a:avLst/>
          </a:prstGeom>
        </p:spPr>
        <p:txBody>
          <a:bodyPr wrap="square">
            <a:spAutoFit/>
          </a:bodyPr>
          <a:lstStyle/>
          <a:p>
            <a:r>
              <a:rPr lang="en-GB" sz="2400" dirty="0" smtClean="0">
                <a:hlinkClick r:id="rId5"/>
              </a:rPr>
              <a:t>The British Legion</a:t>
            </a:r>
            <a:endParaRPr lang="en-GB" sz="2400" dirty="0"/>
          </a:p>
        </p:txBody>
      </p:sp>
      <p:sp>
        <p:nvSpPr>
          <p:cNvPr id="12" name="Rectangle 11"/>
          <p:cNvSpPr/>
          <p:nvPr/>
        </p:nvSpPr>
        <p:spPr>
          <a:xfrm>
            <a:off x="8324751" y="4742961"/>
            <a:ext cx="2112245" cy="461665"/>
          </a:xfrm>
          <a:prstGeom prst="rect">
            <a:avLst/>
          </a:prstGeom>
        </p:spPr>
        <p:txBody>
          <a:bodyPr wrap="none">
            <a:spAutoFit/>
          </a:bodyPr>
          <a:lstStyle/>
          <a:p>
            <a:r>
              <a:rPr lang="en-GB" sz="2400" dirty="0" smtClean="0">
                <a:hlinkClick r:id="rId6"/>
              </a:rPr>
              <a:t>History for Kids</a:t>
            </a:r>
            <a:endParaRPr lang="en-GB" sz="2400" dirty="0"/>
          </a:p>
        </p:txBody>
      </p:sp>
      <p:sp>
        <p:nvSpPr>
          <p:cNvPr id="13" name="Rectangle 12"/>
          <p:cNvSpPr/>
          <p:nvPr/>
        </p:nvSpPr>
        <p:spPr>
          <a:xfrm>
            <a:off x="8486167" y="3818270"/>
            <a:ext cx="4324878" cy="461665"/>
          </a:xfrm>
          <a:prstGeom prst="rect">
            <a:avLst/>
          </a:prstGeom>
        </p:spPr>
        <p:txBody>
          <a:bodyPr wrap="square">
            <a:spAutoFit/>
          </a:bodyPr>
          <a:lstStyle/>
          <a:p>
            <a:r>
              <a:rPr lang="en-GB" sz="2400" dirty="0" smtClean="0">
                <a:hlinkClick r:id="rId7"/>
              </a:rPr>
              <a:t>CBBC VE Day</a:t>
            </a:r>
            <a:endParaRPr lang="en-GB" sz="2400" dirty="0"/>
          </a:p>
        </p:txBody>
      </p:sp>
      <p:sp>
        <p:nvSpPr>
          <p:cNvPr id="14" name="Rectangle 13"/>
          <p:cNvSpPr/>
          <p:nvPr/>
        </p:nvSpPr>
        <p:spPr>
          <a:xfrm>
            <a:off x="7510521" y="4280389"/>
            <a:ext cx="6096000" cy="461665"/>
          </a:xfrm>
          <a:prstGeom prst="rect">
            <a:avLst/>
          </a:prstGeom>
        </p:spPr>
        <p:txBody>
          <a:bodyPr>
            <a:spAutoFit/>
          </a:bodyPr>
          <a:lstStyle/>
          <a:p>
            <a:r>
              <a:rPr lang="en-GB" sz="2400" dirty="0" smtClean="0">
                <a:hlinkClick r:id="rId8"/>
              </a:rPr>
              <a:t>The British Newspaper Archive</a:t>
            </a:r>
            <a:endParaRPr lang="en-GB" sz="2400" dirty="0"/>
          </a:p>
        </p:txBody>
      </p:sp>
      <p:pic>
        <p:nvPicPr>
          <p:cNvPr id="15" name="Picture 14"/>
          <p:cNvPicPr>
            <a:picLocks noChangeAspect="1"/>
          </p:cNvPicPr>
          <p:nvPr/>
        </p:nvPicPr>
        <p:blipFill>
          <a:blip r:embed="rId9"/>
          <a:stretch>
            <a:fillRect/>
          </a:stretch>
        </p:blipFill>
        <p:spPr>
          <a:xfrm>
            <a:off x="6542570" y="1008267"/>
            <a:ext cx="1935902" cy="1935902"/>
          </a:xfrm>
          <a:prstGeom prst="rect">
            <a:avLst/>
          </a:prstGeom>
        </p:spPr>
      </p:pic>
      <p:sp>
        <p:nvSpPr>
          <p:cNvPr id="16" name="TextBox 15"/>
          <p:cNvSpPr txBox="1"/>
          <p:nvPr/>
        </p:nvSpPr>
        <p:spPr>
          <a:xfrm>
            <a:off x="7689233" y="3094486"/>
            <a:ext cx="3383280" cy="707886"/>
          </a:xfrm>
          <a:prstGeom prst="rect">
            <a:avLst/>
          </a:prstGeom>
          <a:solidFill>
            <a:schemeClr val="bg1"/>
          </a:solidFill>
          <a:ln w="25400">
            <a:solidFill>
              <a:srgbClr val="C00000"/>
            </a:solidFill>
          </a:ln>
        </p:spPr>
        <p:txBody>
          <a:bodyPr wrap="square" rtlCol="0">
            <a:spAutoFit/>
          </a:bodyPr>
          <a:lstStyle/>
          <a:p>
            <a:pPr algn="ctr"/>
            <a:r>
              <a:rPr lang="en-GB" sz="2000" dirty="0" smtClean="0"/>
              <a:t>Click on these links to help you with your report.</a:t>
            </a:r>
            <a:endParaRPr lang="en-GB" sz="2000" dirty="0"/>
          </a:p>
        </p:txBody>
      </p:sp>
      <p:sp>
        <p:nvSpPr>
          <p:cNvPr id="17" name="TextBox 16"/>
          <p:cNvSpPr txBox="1"/>
          <p:nvPr/>
        </p:nvSpPr>
        <p:spPr>
          <a:xfrm>
            <a:off x="814725" y="5822249"/>
            <a:ext cx="4436543" cy="400110"/>
          </a:xfrm>
          <a:prstGeom prst="rect">
            <a:avLst/>
          </a:prstGeom>
          <a:solidFill>
            <a:schemeClr val="bg1"/>
          </a:solidFill>
          <a:ln w="25400">
            <a:solidFill>
              <a:srgbClr val="C00000"/>
            </a:solidFill>
          </a:ln>
        </p:spPr>
        <p:txBody>
          <a:bodyPr wrap="square" rtlCol="0">
            <a:spAutoFit/>
          </a:bodyPr>
          <a:lstStyle/>
          <a:p>
            <a:pPr algn="ctr"/>
            <a:r>
              <a:rPr lang="en-GB" sz="2000" dirty="0" smtClean="0"/>
              <a:t>This task may take a couple of days!</a:t>
            </a:r>
            <a:endParaRPr lang="en-GB" sz="2000" dirty="0"/>
          </a:p>
        </p:txBody>
      </p:sp>
    </p:spTree>
    <p:extLst>
      <p:ext uri="{BB962C8B-B14F-4D97-AF65-F5344CB8AC3E}">
        <p14:creationId xmlns:p14="http://schemas.microsoft.com/office/powerpoint/2010/main" val="133652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170</TotalTime>
  <Words>363</Words>
  <Application>Microsoft Office PowerPoint</Application>
  <PresentationFormat>Custom</PresentationFormat>
  <Paragraphs>31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Main Event</vt:lpstr>
      <vt:lpstr>Mrs Wraith’s weekly writing challenges </vt:lpstr>
      <vt:lpstr>1. VE DAY party</vt:lpstr>
      <vt:lpstr>2. Ve day poetry </vt:lpstr>
      <vt:lpstr>3. VE day Newspaper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Wraith’s weekly writing challenges</dc:title>
  <dc:creator>Paul Wraith</dc:creator>
  <cp:lastModifiedBy>Mr Grinsted</cp:lastModifiedBy>
  <cp:revision>28</cp:revision>
  <dcterms:created xsi:type="dcterms:W3CDTF">2020-04-01T08:02:33Z</dcterms:created>
  <dcterms:modified xsi:type="dcterms:W3CDTF">2020-04-29T08:57:43Z</dcterms:modified>
</cp:coreProperties>
</file>